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34" r:id="rId3"/>
    <p:sldId id="346" r:id="rId4"/>
    <p:sldId id="349" r:id="rId5"/>
    <p:sldId id="366" r:id="rId6"/>
    <p:sldId id="367" r:id="rId7"/>
    <p:sldId id="335" r:id="rId8"/>
    <p:sldId id="350" r:id="rId9"/>
    <p:sldId id="368" r:id="rId10"/>
    <p:sldId id="364" r:id="rId11"/>
    <p:sldId id="365" r:id="rId12"/>
    <p:sldId id="340" r:id="rId13"/>
    <p:sldId id="341" r:id="rId14"/>
    <p:sldId id="342" r:id="rId15"/>
    <p:sldId id="344" r:id="rId16"/>
    <p:sldId id="370" r:id="rId17"/>
    <p:sldId id="371" r:id="rId18"/>
    <p:sldId id="259" r:id="rId19"/>
  </p:sldIdLst>
  <p:sldSz cx="9144000" cy="6858000" type="screen4x3"/>
  <p:notesSz cx="7099300" cy="1023461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2"/>
    <a:srgbClr val="2288C8"/>
    <a:srgbClr val="006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6343" autoAdjust="0"/>
  </p:normalViewPr>
  <p:slideViewPr>
    <p:cSldViewPr>
      <p:cViewPr varScale="1">
        <p:scale>
          <a:sx n="69" d="100"/>
          <a:sy n="69" d="100"/>
        </p:scale>
        <p:origin x="122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9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8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57042B-3FEC-4E64-A011-7B1CCFC17263}" type="datetimeFigureOut">
              <a:rPr lang="pl-PL"/>
              <a:pPr>
                <a:defRPr/>
              </a:pPr>
              <a:t>16.05.2019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0D1E01-EB8B-436E-A9C8-82EC251287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DDF984-B127-4A6F-8FC7-EC58111A7567}" type="slidenum">
              <a:rPr lang="pl-PL" altLang="pl-PL" smtClean="0"/>
              <a:pPr/>
              <a:t>2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DDF984-B127-4A6F-8FC7-EC58111A7567}" type="slidenum">
              <a:rPr lang="pl-PL" altLang="pl-PL" smtClean="0"/>
              <a:pPr/>
              <a:t>11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724304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58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F7B46F-B549-4C6F-BE38-3C39BC50B20F}" type="slidenum">
              <a:rPr lang="pl-PL" altLang="pl-PL" smtClean="0"/>
              <a:pPr/>
              <a:t>12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447BFA-7BB7-47CD-83A5-CCE0ED383E23}" type="slidenum">
              <a:rPr lang="pl-PL" altLang="pl-PL" smtClean="0"/>
              <a:pPr/>
              <a:t>13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419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F7B266-814F-45D6-84B1-E17832798745}" type="slidenum">
              <a:rPr lang="pl-PL" altLang="pl-PL" smtClean="0"/>
              <a:pPr/>
              <a:t>14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BB5A26-0C56-4A97-85D2-972EA49E0223}" type="slidenum">
              <a:rPr lang="pl-PL" altLang="pl-PL" smtClean="0"/>
              <a:pPr/>
              <a:t>15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BB5A26-0C56-4A97-85D2-972EA49E0223}" type="slidenum">
              <a:rPr lang="pl-PL" altLang="pl-PL" smtClean="0"/>
              <a:pPr/>
              <a:t>16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793203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BB5A26-0C56-4A97-85D2-972EA49E0223}" type="slidenum">
              <a:rPr lang="pl-PL" altLang="pl-PL" smtClean="0"/>
              <a:pPr/>
              <a:t>17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508893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501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E13BE4-A8C2-4477-B9AA-12662DCF830D}" type="slidenum">
              <a:rPr lang="pl-PL" altLang="pl-PL" smtClean="0"/>
              <a:pPr/>
              <a:t>18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DDF984-B127-4A6F-8FC7-EC58111A7567}" type="slidenum">
              <a:rPr lang="pl-PL" altLang="pl-PL" smtClean="0"/>
              <a:pPr/>
              <a:t>3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917216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DDF984-B127-4A6F-8FC7-EC58111A7567}" type="slidenum">
              <a:rPr lang="pl-PL" altLang="pl-PL" smtClean="0"/>
              <a:pPr/>
              <a:t>4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520323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DDF984-B127-4A6F-8FC7-EC58111A7567}" type="slidenum">
              <a:rPr lang="pl-PL" altLang="pl-PL" smtClean="0"/>
              <a:pPr/>
              <a:t>5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205346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DDF984-B127-4A6F-8FC7-EC58111A7567}" type="slidenum">
              <a:rPr lang="pl-PL" altLang="pl-PL" smtClean="0"/>
              <a:pPr/>
              <a:t>6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218467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6C0325-9BBA-43B8-907C-C241972FCB38}" type="slidenum">
              <a:rPr lang="pl-PL" altLang="pl-PL" smtClean="0"/>
              <a:pPr/>
              <a:t>7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DDF984-B127-4A6F-8FC7-EC58111A7567}" type="slidenum">
              <a:rPr lang="pl-PL" altLang="pl-PL" smtClean="0"/>
              <a:pPr/>
              <a:t>8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276663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DDF984-B127-4A6F-8FC7-EC58111A7567}" type="slidenum">
              <a:rPr lang="pl-PL" altLang="pl-PL" smtClean="0"/>
              <a:pPr/>
              <a:t>9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354650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DDF984-B127-4A6F-8FC7-EC58111A7567}" type="slidenum">
              <a:rPr lang="pl-PL" altLang="pl-PL" smtClean="0"/>
              <a:pPr/>
              <a:t>10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92140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75806-3F50-4739-922C-AA99C113C965}" type="datetimeFigureOut">
              <a:rPr lang="pl-PL"/>
              <a:pPr>
                <a:defRPr/>
              </a:pPr>
              <a:t>16.05.2019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7FC88-F0A6-49A7-8B49-00F42ED9764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3855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F163C-CBC9-4A6B-9657-9FAE3B5D9141}" type="datetimeFigureOut">
              <a:rPr lang="pl-PL"/>
              <a:pPr>
                <a:defRPr/>
              </a:pPr>
              <a:t>16.05.2019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200D9-3592-492B-BCD4-2479663FA57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4439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14904-B21F-4795-9886-6D63BFD355BA}" type="datetimeFigureOut">
              <a:rPr lang="pl-PL"/>
              <a:pPr>
                <a:defRPr/>
              </a:pPr>
              <a:t>16.05.2019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21CCD-68DB-476D-BDEF-591AFB83142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591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398B2-A05D-4310-9C48-1B69340BE7D0}" type="datetimeFigureOut">
              <a:rPr lang="pl-PL"/>
              <a:pPr>
                <a:defRPr/>
              </a:pPr>
              <a:t>16.05.2019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3DCA2-49FB-4753-9187-1E1F14CF31E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0625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8CA11-E694-49BD-A164-159F39EB2ABE}" type="datetimeFigureOut">
              <a:rPr lang="pl-PL"/>
              <a:pPr>
                <a:defRPr/>
              </a:pPr>
              <a:t>16.05.2019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B63CA-F77D-485D-B3DF-7579A6A8711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5035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D5CB-CBA7-43FE-A873-E3CB45DAF272}" type="datetimeFigureOut">
              <a:rPr lang="pl-PL"/>
              <a:pPr>
                <a:defRPr/>
              </a:pPr>
              <a:t>16.05.2019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CEEBB-46FC-4989-B713-BB3460B2DDB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6075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3A863-2DEE-4C2A-9699-451DA8F0F83F}" type="datetimeFigureOut">
              <a:rPr lang="pl-PL"/>
              <a:pPr>
                <a:defRPr/>
              </a:pPr>
              <a:t>16.05.2019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8024E-5A43-4025-AF80-6731A482507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3905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39DE0-F231-48A2-9D97-B45505CD0322}" type="datetimeFigureOut">
              <a:rPr lang="pl-PL"/>
              <a:pPr>
                <a:defRPr/>
              </a:pPr>
              <a:t>16.05.2019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E4A99-65C6-43A2-92A9-3EF0F89DF64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4679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B4253-69B2-4B23-98D8-BFF15F150279}" type="datetimeFigureOut">
              <a:rPr lang="pl-PL"/>
              <a:pPr>
                <a:defRPr/>
              </a:pPr>
              <a:t>16.05.2019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B1874-6BC0-4975-973D-BE12AD2A090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7139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24DF-9FC9-4728-AC7B-1430B2625DD6}" type="datetimeFigureOut">
              <a:rPr lang="pl-PL"/>
              <a:pPr>
                <a:defRPr/>
              </a:pPr>
              <a:t>16.05.2019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F74C5-E8ED-40B4-82FA-1A277419D76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4177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96966-B7D1-4961-B842-A0EC2E4D2F20}" type="datetimeFigureOut">
              <a:rPr lang="pl-PL"/>
              <a:pPr>
                <a:defRPr/>
              </a:pPr>
              <a:t>16.05.2019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EC476-6BC9-41D8-96A4-830C71C20DD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4235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1DD784-5A4C-4910-9C67-A8373F501DBB}" type="datetimeFigureOut">
              <a:rPr lang="pl-PL"/>
              <a:pPr>
                <a:defRPr/>
              </a:pPr>
              <a:t>16.05.2019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62B0B6D-F726-4B39-AD19-DC40E94EE8E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8062664" cy="2304256"/>
          </a:xfrm>
        </p:spPr>
        <p:txBody>
          <a:bodyPr/>
          <a:lstStyle/>
          <a:p>
            <a:pPr eaLnBrk="1" hangingPunct="1"/>
            <a:r>
              <a:rPr lang="pl-PL" altLang="pl-PL" sz="4000" dirty="0" smtClean="0">
                <a:solidFill>
                  <a:schemeClr val="bg1"/>
                </a:solidFill>
                <a:latin typeface="FuturaTCE" panose="00000000000000000012" pitchFamily="2" charset="0"/>
              </a:rPr>
              <a:t>ZAMIAST KWIATKA NIOSĘ POMOC</a:t>
            </a:r>
            <a:br>
              <a:rPr lang="pl-PL" altLang="pl-PL" sz="4000" dirty="0" smtClean="0">
                <a:solidFill>
                  <a:schemeClr val="bg1"/>
                </a:solidFill>
                <a:latin typeface="FuturaTCE" panose="00000000000000000012" pitchFamily="2" charset="0"/>
              </a:rPr>
            </a:br>
            <a:r>
              <a:rPr lang="pl-PL" altLang="pl-PL" sz="1100" dirty="0" smtClean="0">
                <a:solidFill>
                  <a:schemeClr val="bg1"/>
                </a:solidFill>
                <a:latin typeface="FuturaTCE" panose="00000000000000000012" pitchFamily="2" charset="0"/>
              </a:rPr>
              <a:t> </a:t>
            </a:r>
            <a:r>
              <a:rPr lang="pl-PL" altLang="pl-PL" sz="2800" dirty="0" smtClean="0">
                <a:solidFill>
                  <a:schemeClr val="bg1"/>
                </a:solidFill>
                <a:latin typeface="FuturaTCE" panose="00000000000000000012" pitchFamily="2" charset="0"/>
              </a:rPr>
              <a:t> </a:t>
            </a:r>
            <a:r>
              <a:rPr lang="pl-PL" altLang="pl-PL" sz="4000" dirty="0" smtClean="0">
                <a:solidFill>
                  <a:schemeClr val="bg1"/>
                </a:solidFill>
                <a:latin typeface="FuturaTCE" panose="00000000000000000012" pitchFamily="2" charset="0"/>
              </a:rPr>
              <a:t/>
            </a:r>
            <a:br>
              <a:rPr lang="pl-PL" altLang="pl-PL" sz="4000" dirty="0" smtClean="0">
                <a:solidFill>
                  <a:schemeClr val="bg1"/>
                </a:solidFill>
                <a:latin typeface="FuturaTCE" panose="00000000000000000012" pitchFamily="2" charset="0"/>
              </a:rPr>
            </a:br>
            <a:r>
              <a:rPr lang="pl-PL" sz="2800" b="1" dirty="0">
                <a:solidFill>
                  <a:schemeClr val="bg1"/>
                </a:solidFill>
                <a:latin typeface="FuturaTCE" panose="00000000000000000012" pitchFamily="2" charset="0"/>
              </a:rPr>
              <a:t>GALERIA ZDJĘĆ Z DZIAŁAŃ </a:t>
            </a:r>
            <a:r>
              <a:rPr lang="pl-PL" sz="2800" b="1" dirty="0" smtClean="0">
                <a:solidFill>
                  <a:schemeClr val="bg1"/>
                </a:solidFill>
                <a:latin typeface="FuturaTCE" panose="00000000000000000012" pitchFamily="2" charset="0"/>
              </a:rPr>
              <a:t/>
            </a:r>
            <a:br>
              <a:rPr lang="pl-PL" sz="2800" b="1" dirty="0" smtClean="0">
                <a:solidFill>
                  <a:schemeClr val="bg1"/>
                </a:solidFill>
                <a:latin typeface="FuturaTCE" panose="00000000000000000012" pitchFamily="2" charset="0"/>
              </a:rPr>
            </a:br>
            <a:r>
              <a:rPr lang="pl-PL" sz="2800" b="1" dirty="0" smtClean="0">
                <a:solidFill>
                  <a:schemeClr val="bg1"/>
                </a:solidFill>
                <a:latin typeface="FuturaTCE" panose="00000000000000000012" pitchFamily="2" charset="0"/>
              </a:rPr>
              <a:t>POLSKIEJ </a:t>
            </a:r>
            <a:r>
              <a:rPr lang="pl-PL" sz="2800" b="1" dirty="0">
                <a:solidFill>
                  <a:schemeClr val="bg1"/>
                </a:solidFill>
                <a:latin typeface="FuturaTCE" panose="00000000000000000012" pitchFamily="2" charset="0"/>
              </a:rPr>
              <a:t>AKCJI HUMANITARNEJ</a:t>
            </a:r>
            <a:r>
              <a:rPr lang="pl-PL" altLang="pl-PL" sz="2800" dirty="0" smtClean="0">
                <a:solidFill>
                  <a:schemeClr val="bg1"/>
                </a:solidFill>
                <a:latin typeface="FuturaTCE" panose="00000000000000000012" pitchFamily="2" charset="0"/>
              </a:rPr>
              <a:t/>
            </a:r>
            <a:br>
              <a:rPr lang="pl-PL" altLang="pl-PL" sz="2800" dirty="0" smtClean="0">
                <a:solidFill>
                  <a:schemeClr val="bg1"/>
                </a:solidFill>
                <a:latin typeface="FuturaTCE" panose="00000000000000000012" pitchFamily="2" charset="0"/>
              </a:rPr>
            </a:br>
            <a:endParaRPr lang="pl-PL" altLang="pl-PL" sz="2800" dirty="0" smtClean="0">
              <a:solidFill>
                <a:schemeClr val="bg1"/>
              </a:solidFill>
              <a:latin typeface="FuturaTCE" panose="00000000000000000012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7286625" y="6500813"/>
            <a:ext cx="17049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pl-PL" sz="900" dirty="0">
              <a:solidFill>
                <a:srgbClr val="006EAC"/>
              </a:solidFill>
              <a:latin typeface="FuturaTCE" pitchFamily="2" charset="0"/>
              <a:ea typeface="+mj-ea"/>
              <a:cs typeface="+mj-cs"/>
            </a:endParaRPr>
          </a:p>
        </p:txBody>
      </p:sp>
      <p:sp>
        <p:nvSpPr>
          <p:cNvPr id="9" name="pole tekstowe 7"/>
          <p:cNvSpPr txBox="1">
            <a:spLocks noChangeArrowheads="1"/>
          </p:cNvSpPr>
          <p:nvPr/>
        </p:nvSpPr>
        <p:spPr bwMode="auto">
          <a:xfrm>
            <a:off x="638175" y="6059488"/>
            <a:ext cx="5446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 altLang="pl-PL" sz="1200" dirty="0">
                <a:latin typeface="FuturaTCE" panose="00000000000000000012" pitchFamily="2" charset="0"/>
              </a:rPr>
              <a:t>Somalia </a:t>
            </a:r>
            <a:r>
              <a:rPr lang="pl-PL" altLang="pl-PL" sz="1200" dirty="0" smtClean="0">
                <a:latin typeface="FuturaTCE" panose="00000000000000000012" pitchFamily="2" charset="0"/>
              </a:rPr>
              <a:t>2017. </a:t>
            </a:r>
            <a:r>
              <a:rPr lang="pl-PL" altLang="pl-PL" sz="1200" dirty="0">
                <a:latin typeface="FuturaTCE" panose="00000000000000000012" pitchFamily="2" charset="0"/>
              </a:rPr>
              <a:t>Fot. </a:t>
            </a:r>
            <a:r>
              <a:rPr lang="pl-PL" altLang="pl-PL" sz="1200" dirty="0" smtClean="0">
                <a:latin typeface="FuturaTCE" panose="00000000000000000012" pitchFamily="2" charset="0"/>
              </a:rPr>
              <a:t>PAH</a:t>
            </a:r>
            <a:endParaRPr lang="pl-PL" altLang="pl-PL" sz="1200" dirty="0">
              <a:latin typeface="FuturaTCE" panose="00000000000000000012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200" dirty="0">
              <a:latin typeface="FuturaTCE" panose="00000000000000000012" pitchFamily="2" charset="0"/>
            </a:endParaRPr>
          </a:p>
        </p:txBody>
      </p:sp>
      <p:sp>
        <p:nvSpPr>
          <p:cNvPr id="10" name="Prostokąt 1"/>
          <p:cNvSpPr>
            <a:spLocks noChangeArrowheads="1"/>
          </p:cNvSpPr>
          <p:nvPr/>
        </p:nvSpPr>
        <p:spPr bwMode="auto">
          <a:xfrm>
            <a:off x="638175" y="6237288"/>
            <a:ext cx="835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sz="1200" dirty="0">
                <a:latin typeface="FuturaTCE" panose="00000000000000000012" pitchFamily="2" charset="0"/>
              </a:rPr>
              <a:t>Edukacja i rozwój są dla nas bardzo ważne, dlatego tworzymy i szkolimy tzw. komitety wodne, które są odpowiedzialne za obsługę i konserwację infrastruktury wodnej.</a:t>
            </a:r>
            <a:endParaRPr lang="pl-PL" altLang="pl-PL" sz="100" dirty="0">
              <a:solidFill>
                <a:srgbClr val="000000"/>
              </a:solidFill>
              <a:latin typeface="FuturaTCE" panose="00000000000000000012" pitchFamily="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0"/>
          <a:stretch/>
        </p:blipFill>
        <p:spPr>
          <a:xfrm>
            <a:off x="539552" y="836711"/>
            <a:ext cx="8101125" cy="52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7286625" y="6500813"/>
            <a:ext cx="17049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pl-PL" sz="900" dirty="0">
              <a:solidFill>
                <a:srgbClr val="006EAC"/>
              </a:solidFill>
              <a:latin typeface="FuturaTCE" pitchFamily="2" charset="0"/>
              <a:ea typeface="+mj-ea"/>
              <a:cs typeface="+mj-cs"/>
            </a:endParaRPr>
          </a:p>
        </p:txBody>
      </p:sp>
      <p:sp>
        <p:nvSpPr>
          <p:cNvPr id="9" name="pole tekstowe 7"/>
          <p:cNvSpPr txBox="1">
            <a:spLocks noChangeArrowheads="1"/>
          </p:cNvSpPr>
          <p:nvPr/>
        </p:nvSpPr>
        <p:spPr bwMode="auto">
          <a:xfrm>
            <a:off x="638175" y="6059488"/>
            <a:ext cx="5446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 altLang="pl-PL" sz="1200" dirty="0">
                <a:latin typeface="FuturaTCE" panose="00000000000000000012" pitchFamily="2" charset="0"/>
              </a:rPr>
              <a:t>Somalia </a:t>
            </a:r>
            <a:r>
              <a:rPr lang="pl-PL" altLang="pl-PL" sz="1200" dirty="0" smtClean="0">
                <a:latin typeface="FuturaTCE" panose="00000000000000000012" pitchFamily="2" charset="0"/>
              </a:rPr>
              <a:t>2017. </a:t>
            </a:r>
            <a:r>
              <a:rPr lang="pl-PL" altLang="pl-PL" sz="1200" dirty="0">
                <a:latin typeface="FuturaTCE" panose="00000000000000000012" pitchFamily="2" charset="0"/>
              </a:rPr>
              <a:t>Fot. </a:t>
            </a:r>
            <a:r>
              <a:rPr lang="pl-PL" altLang="pl-PL" sz="1200" dirty="0" smtClean="0">
                <a:latin typeface="FuturaTCE" panose="00000000000000000012" pitchFamily="2" charset="0"/>
              </a:rPr>
              <a:t>Maciej Moskwa</a:t>
            </a:r>
            <a:endParaRPr lang="pl-PL" altLang="pl-PL" sz="1200" dirty="0">
              <a:latin typeface="FuturaTCE" panose="00000000000000000012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200" dirty="0">
              <a:latin typeface="FuturaTCE" panose="00000000000000000012" pitchFamily="2" charset="0"/>
            </a:endParaRPr>
          </a:p>
        </p:txBody>
      </p:sp>
      <p:sp>
        <p:nvSpPr>
          <p:cNvPr id="10" name="Prostokąt 1"/>
          <p:cNvSpPr>
            <a:spLocks noChangeArrowheads="1"/>
          </p:cNvSpPr>
          <p:nvPr/>
        </p:nvSpPr>
        <p:spPr bwMode="auto">
          <a:xfrm>
            <a:off x="638175" y="6237288"/>
            <a:ext cx="835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sz="1200" dirty="0">
                <a:latin typeface="FuturaTCE" panose="00000000000000000012" pitchFamily="2" charset="0"/>
              </a:rPr>
              <a:t>Aby zapewnić odpowiednie warunki do nauki dla dzieci, dbamy o stały dostęp do czystej wody w szkołach.</a:t>
            </a:r>
            <a:endParaRPr lang="pl-PL" altLang="pl-PL" sz="100" dirty="0">
              <a:solidFill>
                <a:srgbClr val="000000"/>
              </a:solidFill>
              <a:latin typeface="FuturaTCE" panose="00000000000000000012" pitchFamily="2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6"/>
          <a:stretch/>
        </p:blipFill>
        <p:spPr>
          <a:xfrm>
            <a:off x="467544" y="836711"/>
            <a:ext cx="8242088" cy="52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7286625" y="6500813"/>
            <a:ext cx="17049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pl-PL" sz="900" dirty="0">
              <a:solidFill>
                <a:srgbClr val="006EAC"/>
              </a:solidFill>
              <a:latin typeface="FuturaTCE" pitchFamily="2" charset="0"/>
              <a:ea typeface="+mj-ea"/>
              <a:cs typeface="+mj-cs"/>
            </a:endParaRPr>
          </a:p>
        </p:txBody>
      </p:sp>
      <p:sp>
        <p:nvSpPr>
          <p:cNvPr id="34819" name="pole tekstowe 7"/>
          <p:cNvSpPr txBox="1">
            <a:spLocks noChangeArrowheads="1"/>
          </p:cNvSpPr>
          <p:nvPr/>
        </p:nvSpPr>
        <p:spPr bwMode="auto">
          <a:xfrm>
            <a:off x="755650" y="6237288"/>
            <a:ext cx="5329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 dirty="0">
                <a:latin typeface="FuturaTCE" panose="00000000000000000012" pitchFamily="2" charset="0"/>
              </a:rPr>
              <a:t>Somalia 2012. Fot. Marcin Suder</a:t>
            </a:r>
          </a:p>
        </p:txBody>
      </p:sp>
      <p:pic>
        <p:nvPicPr>
          <p:cNvPr id="34820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5688"/>
            <a:ext cx="77771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Prostokąt 1"/>
          <p:cNvSpPr>
            <a:spLocks noChangeArrowheads="1"/>
          </p:cNvSpPr>
          <p:nvPr/>
        </p:nvSpPr>
        <p:spPr bwMode="auto">
          <a:xfrm>
            <a:off x="755650" y="6453188"/>
            <a:ext cx="7920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 dirty="0">
                <a:solidFill>
                  <a:srgbClr val="000000"/>
                </a:solidFill>
                <a:latin typeface="FuturaTCE" panose="00000000000000000012" pitchFamily="2" charset="0"/>
              </a:rPr>
              <a:t>Jednym ze  źródeł utrzymania mieszkańców Somalii jest hodowla, sprzedaż kóz i wielbłądów. Brak wody negatywnie wpływa na hodowlę, a co za tym idzie, na zarobki mieszkańców.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7286625" y="6500813"/>
            <a:ext cx="17049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pl-PL" sz="900" dirty="0">
              <a:solidFill>
                <a:srgbClr val="006EAC"/>
              </a:solidFill>
              <a:latin typeface="FuturaTCE" pitchFamily="2" charset="0"/>
              <a:ea typeface="+mj-ea"/>
              <a:cs typeface="+mj-cs"/>
            </a:endParaRPr>
          </a:p>
        </p:txBody>
      </p:sp>
      <p:sp>
        <p:nvSpPr>
          <p:cNvPr id="38915" name="pole tekstowe 7"/>
          <p:cNvSpPr txBox="1">
            <a:spLocks noChangeArrowheads="1"/>
          </p:cNvSpPr>
          <p:nvPr/>
        </p:nvSpPr>
        <p:spPr bwMode="auto">
          <a:xfrm>
            <a:off x="684213" y="6092825"/>
            <a:ext cx="6602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200" dirty="0">
                <a:latin typeface="FuturaTCE" panose="00000000000000000012" pitchFamily="2" charset="0"/>
              </a:rPr>
              <a:t>Somalia 2015. Fot. Jacek Marczewski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200" dirty="0">
              <a:latin typeface="FuturaTCE" panose="00000000000000000012" pitchFamily="2" charset="0"/>
            </a:endParaRPr>
          </a:p>
        </p:txBody>
      </p:sp>
      <p:pic>
        <p:nvPicPr>
          <p:cNvPr id="38916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85825"/>
            <a:ext cx="7921625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Prostokąt 1"/>
          <p:cNvSpPr>
            <a:spLocks noChangeArrowheads="1"/>
          </p:cNvSpPr>
          <p:nvPr/>
        </p:nvSpPr>
        <p:spPr bwMode="auto">
          <a:xfrm>
            <a:off x="684213" y="6261100"/>
            <a:ext cx="792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pl-PL" altLang="pl-PL" sz="1200" dirty="0">
                <a:solidFill>
                  <a:srgbClr val="000000"/>
                </a:solidFill>
                <a:latin typeface="FuturaTCE" panose="00000000000000000012" pitchFamily="2" charset="0"/>
              </a:rPr>
              <a:t>PAH stara się zapewnić dostęp do wody jak największej ilości osób w Sudanie Płd., Somalii i Syrii. Dzięki temu całe rodziny nie ryzykują swojego życia, mogą rozwijać własne interesy, a dzieci mają możliwość pójścia do szkoły. Nasze działania polegają na remontowaniu i budowie studni, budowaniu zbiorników wodnych, systemów doprowadzania wody do </a:t>
            </a:r>
            <a:r>
              <a:rPr lang="pl-PL" altLang="pl-PL" sz="1200" dirty="0" smtClean="0">
                <a:solidFill>
                  <a:srgbClr val="000000"/>
                </a:solidFill>
                <a:latin typeface="FuturaTCE" panose="00000000000000000012" pitchFamily="2" charset="0"/>
              </a:rPr>
              <a:t>wsi. </a:t>
            </a:r>
            <a:endParaRPr lang="pl-PL" altLang="pl-PL" sz="1200" dirty="0">
              <a:solidFill>
                <a:srgbClr val="000000"/>
              </a:solidFill>
              <a:latin typeface="FuturaTCE" panose="0000000000000000001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7286625" y="6500813"/>
            <a:ext cx="17049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pl-PL" sz="900" dirty="0">
              <a:solidFill>
                <a:srgbClr val="006EAC"/>
              </a:solidFill>
              <a:latin typeface="FuturaTCE" pitchFamily="2" charset="0"/>
              <a:ea typeface="+mj-ea"/>
              <a:cs typeface="+mj-cs"/>
            </a:endParaRPr>
          </a:p>
        </p:txBody>
      </p:sp>
      <p:sp>
        <p:nvSpPr>
          <p:cNvPr id="40963" name="pole tekstowe 7"/>
          <p:cNvSpPr txBox="1">
            <a:spLocks noChangeArrowheads="1"/>
          </p:cNvSpPr>
          <p:nvPr/>
        </p:nvSpPr>
        <p:spPr bwMode="auto">
          <a:xfrm>
            <a:off x="755650" y="6237288"/>
            <a:ext cx="653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200">
                <a:latin typeface="FuturaTCE" panose="00000000000000000012" pitchFamily="2" charset="0"/>
              </a:rPr>
              <a:t>Somalia 2015. Fot. Jacek Marczewski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200">
              <a:latin typeface="FuturaTCE" panose="00000000000000000012" pitchFamily="2" charset="0"/>
            </a:endParaRPr>
          </a:p>
        </p:txBody>
      </p:sp>
      <p:pic>
        <p:nvPicPr>
          <p:cNvPr id="40964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76300"/>
            <a:ext cx="7777163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Prostokąt 1"/>
          <p:cNvSpPr>
            <a:spLocks noChangeArrowheads="1"/>
          </p:cNvSpPr>
          <p:nvPr/>
        </p:nvSpPr>
        <p:spPr bwMode="auto">
          <a:xfrm>
            <a:off x="755650" y="6464300"/>
            <a:ext cx="40417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  <a:latin typeface="FuturaTCE" panose="00000000000000000012" pitchFamily="2" charset="0"/>
              </a:rPr>
              <a:t>PAH zajmuje się także budowaniem latryn i promocją higieny.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7286625" y="6500813"/>
            <a:ext cx="17049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pl-PL" sz="900" dirty="0">
              <a:solidFill>
                <a:srgbClr val="006EAC"/>
              </a:solidFill>
              <a:latin typeface="FuturaTCE" pitchFamily="2" charset="0"/>
              <a:ea typeface="+mj-ea"/>
              <a:cs typeface="+mj-cs"/>
            </a:endParaRPr>
          </a:p>
        </p:txBody>
      </p:sp>
      <p:sp>
        <p:nvSpPr>
          <p:cNvPr id="45059" name="pole tekstowe 7"/>
          <p:cNvSpPr txBox="1">
            <a:spLocks noChangeArrowheads="1"/>
          </p:cNvSpPr>
          <p:nvPr/>
        </p:nvSpPr>
        <p:spPr bwMode="auto">
          <a:xfrm>
            <a:off x="827088" y="6230938"/>
            <a:ext cx="3722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200">
                <a:latin typeface="FuturaTCE" panose="00000000000000000012" pitchFamily="2" charset="0"/>
              </a:rPr>
              <a:t>Somalia 2015. Fot. Jacek Marczewski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200">
              <a:latin typeface="FuturaTCE" panose="00000000000000000012" pitchFamily="2" charset="0"/>
            </a:endParaRPr>
          </a:p>
        </p:txBody>
      </p:sp>
      <p:pic>
        <p:nvPicPr>
          <p:cNvPr id="45060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094632" cy="539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Prostokąt 1"/>
          <p:cNvSpPr>
            <a:spLocks noChangeArrowheads="1"/>
          </p:cNvSpPr>
          <p:nvPr/>
        </p:nvSpPr>
        <p:spPr bwMode="auto">
          <a:xfrm>
            <a:off x="827088" y="6464300"/>
            <a:ext cx="463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  <a:latin typeface="FuturaTCE" panose="00000000000000000012" pitchFamily="2" charset="0"/>
              </a:rPr>
              <a:t>Ty też możesz mieć wpływ na losy osób, które nie mają dostępu do wody.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7286625" y="6500813"/>
            <a:ext cx="17049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pl-PL" sz="900" dirty="0">
              <a:solidFill>
                <a:srgbClr val="006EAC"/>
              </a:solidFill>
              <a:latin typeface="FuturaTCE" pitchFamily="2" charset="0"/>
              <a:ea typeface="+mj-ea"/>
              <a:cs typeface="+mj-cs"/>
            </a:endParaRPr>
          </a:p>
        </p:txBody>
      </p:sp>
      <p:sp>
        <p:nvSpPr>
          <p:cNvPr id="45059" name="pole tekstowe 7"/>
          <p:cNvSpPr txBox="1">
            <a:spLocks noChangeArrowheads="1"/>
          </p:cNvSpPr>
          <p:nvPr/>
        </p:nvSpPr>
        <p:spPr bwMode="auto">
          <a:xfrm>
            <a:off x="651843" y="6080445"/>
            <a:ext cx="7795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l-PL" sz="1200" dirty="0" smtClean="0">
                <a:latin typeface="FuturaTCE" panose="00000000000000000012" pitchFamily="2" charset="0"/>
              </a:rPr>
              <a:t>Toruń, 2018. </a:t>
            </a:r>
            <a:r>
              <a:rPr lang="pl-PL" sz="1200" dirty="0">
                <a:latin typeface="FuturaTCE" panose="00000000000000000012" pitchFamily="2" charset="0"/>
              </a:rPr>
              <a:t>Uczniowie i uczennice </a:t>
            </a:r>
            <a:r>
              <a:rPr lang="pl-PL" sz="1200" dirty="0" smtClean="0">
                <a:latin typeface="FuturaTCE" panose="00000000000000000012" pitchFamily="2" charset="0"/>
              </a:rPr>
              <a:t>SP </a:t>
            </a:r>
            <a:r>
              <a:rPr lang="pl-PL" sz="1200" dirty="0">
                <a:latin typeface="FuturaTCE" panose="00000000000000000012" pitchFamily="2" charset="0"/>
              </a:rPr>
              <a:t>nr </a:t>
            </a:r>
            <a:r>
              <a:rPr lang="pl-PL" sz="1200" dirty="0" smtClean="0">
                <a:latin typeface="FuturaTCE" panose="00000000000000000012" pitchFamily="2" charset="0"/>
              </a:rPr>
              <a:t>31 zrezygnowali </a:t>
            </a:r>
            <a:r>
              <a:rPr lang="pl-PL" sz="1200" dirty="0">
                <a:latin typeface="FuturaTCE" panose="00000000000000000012" pitchFamily="2" charset="0"/>
              </a:rPr>
              <a:t>z zakupu kwiatów </a:t>
            </a:r>
            <a:r>
              <a:rPr lang="pl-PL" sz="1200" dirty="0" smtClean="0">
                <a:latin typeface="FuturaTCE" panose="00000000000000000012" pitchFamily="2" charset="0"/>
              </a:rPr>
              <a:t>na </a:t>
            </a:r>
            <a:r>
              <a:rPr lang="pl-PL" sz="1200" dirty="0">
                <a:latin typeface="FuturaTCE" panose="00000000000000000012" pitchFamily="2" charset="0"/>
              </a:rPr>
              <a:t>koniec roku </a:t>
            </a:r>
            <a:r>
              <a:rPr lang="pl-PL" sz="1200" dirty="0" smtClean="0">
                <a:latin typeface="FuturaTCE" panose="00000000000000000012" pitchFamily="2" charset="0"/>
              </a:rPr>
              <a:t>włączyli się w Akcję Zamiast Kwiatka Niosę Pomoc. </a:t>
            </a:r>
            <a:r>
              <a:rPr lang="pl-PL" sz="1200" dirty="0">
                <a:latin typeface="FuturaTCE" panose="00000000000000000012" pitchFamily="2" charset="0"/>
              </a:rPr>
              <a:t>Zaoszczędzone pieniądze wpłacili na pomoc żywnościową dla mieszkańców i mieszkanek Somalii </a:t>
            </a:r>
            <a:endParaRPr lang="pl-PL" altLang="pl-PL" sz="600" dirty="0">
              <a:latin typeface="FuturaTCE" panose="00000000000000000012" pitchFamily="2" charset="0"/>
            </a:endParaRPr>
          </a:p>
        </p:txBody>
      </p:sp>
      <p:sp>
        <p:nvSpPr>
          <p:cNvPr id="7" name="pole tekstowe 7"/>
          <p:cNvSpPr txBox="1">
            <a:spLocks noChangeArrowheads="1"/>
          </p:cNvSpPr>
          <p:nvPr/>
        </p:nvSpPr>
        <p:spPr bwMode="auto">
          <a:xfrm>
            <a:off x="2843808" y="946744"/>
            <a:ext cx="3722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2400" dirty="0" smtClean="0">
                <a:latin typeface="FuturaTCE" panose="00000000000000000012" pitchFamily="2" charset="0"/>
              </a:rPr>
              <a:t>Ty też możesz pomagać!</a:t>
            </a:r>
            <a:endParaRPr lang="pl-PL" altLang="pl-PL" sz="2400" dirty="0">
              <a:latin typeface="FuturaTCE" panose="00000000000000000012" pitchFamily="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5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7286625" y="6500813"/>
            <a:ext cx="17049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pl-PL" sz="900" dirty="0">
              <a:solidFill>
                <a:srgbClr val="006EAC"/>
              </a:solidFill>
              <a:latin typeface="FuturaTCE" pitchFamily="2" charset="0"/>
              <a:ea typeface="+mj-ea"/>
              <a:cs typeface="+mj-cs"/>
            </a:endParaRPr>
          </a:p>
        </p:txBody>
      </p:sp>
      <p:sp>
        <p:nvSpPr>
          <p:cNvPr id="45059" name="pole tekstowe 7"/>
          <p:cNvSpPr txBox="1">
            <a:spLocks noChangeArrowheads="1"/>
          </p:cNvSpPr>
          <p:nvPr/>
        </p:nvSpPr>
        <p:spPr bwMode="auto">
          <a:xfrm>
            <a:off x="611560" y="6080445"/>
            <a:ext cx="8024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pl-PL" sz="1200" dirty="0" smtClean="0">
                <a:latin typeface="FuturaTCE" panose="00000000000000000012" pitchFamily="2" charset="0"/>
              </a:rPr>
              <a:t>Chodzież, 2018. </a:t>
            </a:r>
            <a:r>
              <a:rPr lang="pl-PL" sz="1200" dirty="0">
                <a:latin typeface="FuturaTCE" panose="00000000000000000012" pitchFamily="2" charset="0"/>
              </a:rPr>
              <a:t>Cuda Origami </a:t>
            </a:r>
            <a:r>
              <a:rPr lang="pl-PL" sz="1200" dirty="0" smtClean="0">
                <a:latin typeface="FuturaTCE" panose="00000000000000000012" pitchFamily="2" charset="0"/>
              </a:rPr>
              <a:t>– w ramach akcji Zamiast </a:t>
            </a:r>
            <a:r>
              <a:rPr lang="pl-PL" sz="1200" dirty="0">
                <a:latin typeface="FuturaTCE" panose="00000000000000000012" pitchFamily="2" charset="0"/>
              </a:rPr>
              <a:t>Kwiatka Niosę </a:t>
            </a:r>
            <a:r>
              <a:rPr lang="pl-PL" sz="1200" dirty="0" smtClean="0">
                <a:latin typeface="FuturaTCE" panose="00000000000000000012" pitchFamily="2" charset="0"/>
              </a:rPr>
              <a:t>Pomoc</a:t>
            </a:r>
            <a:r>
              <a:rPr lang="pl-PL" sz="1200" dirty="0">
                <a:latin typeface="FuturaTCE" panose="00000000000000000012" pitchFamily="2" charset="0"/>
              </a:rPr>
              <a:t>.</a:t>
            </a:r>
            <a:r>
              <a:rPr lang="pl-PL" sz="1200" dirty="0" smtClean="0">
                <a:latin typeface="FuturaTCE" panose="00000000000000000012" pitchFamily="2" charset="0"/>
              </a:rPr>
              <a:t> Z </a:t>
            </a:r>
            <a:r>
              <a:rPr lang="pl-PL" sz="1200" dirty="0">
                <a:latin typeface="FuturaTCE" panose="00000000000000000012" pitchFamily="2" charset="0"/>
              </a:rPr>
              <a:t>inicjatywy Przewodniczącego Rady Rodziców Szkoły Podstawowej nr 1 w </a:t>
            </a:r>
            <a:r>
              <a:rPr lang="pl-PL" sz="1200" dirty="0" smtClean="0">
                <a:latin typeface="FuturaTCE" panose="00000000000000000012" pitchFamily="2" charset="0"/>
              </a:rPr>
              <a:t>Chodzieży</a:t>
            </a:r>
            <a:r>
              <a:rPr lang="pl-PL" sz="1200" dirty="0">
                <a:latin typeface="FuturaTCE" panose="00000000000000000012" pitchFamily="2" charset="0"/>
              </a:rPr>
              <a:t>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41243"/>
            <a:ext cx="6034063" cy="452554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38" y="841243"/>
            <a:ext cx="3394162" cy="452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7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ytuł 3"/>
          <p:cNvSpPr>
            <a:spLocks noGrp="1"/>
          </p:cNvSpPr>
          <p:nvPr>
            <p:ph type="title"/>
          </p:nvPr>
        </p:nvSpPr>
        <p:spPr>
          <a:xfrm>
            <a:off x="683568" y="6694388"/>
            <a:ext cx="8208912" cy="144016"/>
          </a:xfrm>
        </p:spPr>
        <p:txBody>
          <a:bodyPr/>
          <a:lstStyle/>
          <a:p>
            <a:pPr eaLnBrk="1" hangingPunct="1"/>
            <a:r>
              <a:rPr lang="pl-PL" altLang="pl-PL" sz="1400" dirty="0" smtClean="0">
                <a:solidFill>
                  <a:schemeClr val="bg1"/>
                </a:solidFill>
                <a:latin typeface="FuturaTCE" panose="00000000000000000012" pitchFamily="2" charset="0"/>
              </a:rPr>
              <a:t>Polska Akcja Humanitarna, al. Solidarności 78A, 00-145 Warszawa, www.pah.org.pl/edukuj</a:t>
            </a:r>
            <a:br>
              <a:rPr lang="pl-PL" altLang="pl-PL" sz="1400" dirty="0" smtClean="0">
                <a:solidFill>
                  <a:schemeClr val="bg1"/>
                </a:solidFill>
                <a:latin typeface="FuturaTCE" panose="00000000000000000012" pitchFamily="2" charset="0"/>
              </a:rPr>
            </a:br>
            <a:r>
              <a:rPr lang="pl-PL" altLang="pl-PL" sz="1400" dirty="0" smtClean="0">
                <a:solidFill>
                  <a:schemeClr val="bg1"/>
                </a:solidFill>
                <a:latin typeface="FuturaTCE" panose="00000000000000000012" pitchFamily="2" charset="0"/>
              </a:rPr>
              <a:t/>
            </a:r>
            <a:br>
              <a:rPr lang="pl-PL" altLang="pl-PL" sz="1400" dirty="0" smtClean="0">
                <a:solidFill>
                  <a:schemeClr val="bg1"/>
                </a:solidFill>
                <a:latin typeface="FuturaTCE" panose="00000000000000000012" pitchFamily="2" charset="0"/>
              </a:rPr>
            </a:br>
            <a:endParaRPr lang="pl-PL" altLang="pl-PL" sz="1400" dirty="0" smtClean="0">
              <a:solidFill>
                <a:schemeClr val="bg1"/>
              </a:solidFill>
              <a:latin typeface="FuturaTCE" panose="00000000000000000012" pitchFamily="2" charset="0"/>
            </a:endParaRP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4211960" y="4077072"/>
            <a:ext cx="4424516" cy="19467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l-PL" sz="1800" dirty="0" smtClean="0">
                <a:solidFill>
                  <a:schemeClr val="bg1"/>
                </a:solidFill>
                <a:latin typeface="FuturaTCE" panose="00000000000000000012" pitchFamily="2" charset="0"/>
              </a:rPr>
              <a:t>Zapraszam do kontaktu i współpracy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pl-PL" sz="1800" dirty="0" smtClean="0">
              <a:solidFill>
                <a:schemeClr val="bg1"/>
              </a:solidFill>
              <a:latin typeface="FuturaTCE" panose="00000000000000000012" pitchFamily="2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pl-PL" sz="1800" dirty="0" smtClean="0">
                <a:solidFill>
                  <a:schemeClr val="bg1"/>
                </a:solidFill>
                <a:latin typeface="FuturaTCE" panose="00000000000000000012" pitchFamily="2" charset="0"/>
              </a:rPr>
              <a:t>SABINA ZŁOTOROWICZ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pl-PL" sz="1800" dirty="0" smtClean="0">
                <a:solidFill>
                  <a:schemeClr val="bg1"/>
                </a:solidFill>
                <a:latin typeface="FuturaTCE" panose="00000000000000000012" pitchFamily="2" charset="0"/>
              </a:rPr>
              <a:t>Koordynatorka Projektów Edukacyjnych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pl-PL" sz="1800" dirty="0" smtClean="0">
                <a:solidFill>
                  <a:schemeClr val="bg1"/>
                </a:solidFill>
                <a:latin typeface="FuturaTCE" panose="00000000000000000012" pitchFamily="2" charset="0"/>
              </a:rPr>
              <a:t>tel. 512305886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pl-PL" sz="1800" dirty="0" smtClean="0">
                <a:solidFill>
                  <a:schemeClr val="bg1"/>
                </a:solidFill>
                <a:latin typeface="FuturaTCE" panose="00000000000000000012" pitchFamily="2" charset="0"/>
              </a:rPr>
              <a:t>sabina.zlotorowicz@pah.org.pl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7286625" y="6500813"/>
            <a:ext cx="17049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pl-PL" sz="900" dirty="0">
              <a:solidFill>
                <a:srgbClr val="006EAC"/>
              </a:solidFill>
              <a:latin typeface="FuturaTCE" pitchFamily="2" charset="0"/>
              <a:ea typeface="+mj-ea"/>
              <a:cs typeface="+mj-cs"/>
            </a:endParaRPr>
          </a:p>
        </p:txBody>
      </p:sp>
      <p:pic>
        <p:nvPicPr>
          <p:cNvPr id="8" name="Symbol zastępczy obrazu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21191" r="66939" b="8810"/>
          <a:stretch/>
        </p:blipFill>
        <p:spPr bwMode="auto">
          <a:xfrm>
            <a:off x="575556" y="1400511"/>
            <a:ext cx="183620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555776" y="1052736"/>
            <a:ext cx="611096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500" dirty="0" smtClean="0">
                <a:solidFill>
                  <a:srgbClr val="0079C2"/>
                </a:solidFill>
                <a:latin typeface="FuturaTCE" panose="00000000000000000012" pitchFamily="2" charset="0"/>
              </a:rPr>
              <a:t>SOMALIA</a:t>
            </a:r>
            <a:endParaRPr lang="pl-PL" sz="11500" dirty="0">
              <a:solidFill>
                <a:srgbClr val="0079C2"/>
              </a:solidFill>
              <a:latin typeface="FuturaTCE" panose="00000000000000000012" pitchFamily="2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059832" y="2938975"/>
            <a:ext cx="49537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solidFill>
                  <a:srgbClr val="0079C2"/>
                </a:solidFill>
                <a:latin typeface="FuturaTCE" panose="00000000000000000012" pitchFamily="2" charset="0"/>
              </a:rPr>
              <a:t>SYTUACJA W KRAJU</a:t>
            </a:r>
            <a:endParaRPr lang="pl-PL" sz="4400" dirty="0">
              <a:solidFill>
                <a:srgbClr val="0079C2"/>
              </a:solidFill>
              <a:latin typeface="FuturaTCE" panose="00000000000000000012" pitchFamily="2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907453" y="5445224"/>
            <a:ext cx="2384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0079C2"/>
                </a:solidFill>
                <a:latin typeface="FuturaTCE" panose="00000000000000000012" pitchFamily="2" charset="0"/>
              </a:rPr>
              <a:t>Rodzaj kryzysu:</a:t>
            </a:r>
            <a:endParaRPr lang="pl-PL" sz="2800" dirty="0">
              <a:solidFill>
                <a:srgbClr val="0079C2"/>
              </a:solidFill>
              <a:latin typeface="FuturaTCE" panose="00000000000000000012" pitchFamily="2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292080" y="5445224"/>
            <a:ext cx="25723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rgbClr val="0079C2"/>
                </a:solidFill>
                <a:latin typeface="FuturaTCE" panose="00000000000000000012" pitchFamily="2" charset="0"/>
              </a:rPr>
              <a:t>klęski </a:t>
            </a:r>
            <a:r>
              <a:rPr lang="pl-PL" sz="2800" b="1" dirty="0" smtClean="0">
                <a:solidFill>
                  <a:srgbClr val="0079C2"/>
                </a:solidFill>
                <a:latin typeface="FuturaTCE" panose="00000000000000000012" pitchFamily="2" charset="0"/>
              </a:rPr>
              <a:t>żywiołowe,</a:t>
            </a:r>
            <a:endParaRPr lang="pl-PL" sz="2800" b="1" dirty="0">
              <a:solidFill>
                <a:srgbClr val="0079C2"/>
              </a:solidFill>
              <a:latin typeface="FuturaTCE" panose="00000000000000000012" pitchFamily="2" charset="0"/>
            </a:endParaRPr>
          </a:p>
          <a:p>
            <a:r>
              <a:rPr lang="pl-PL" sz="2800" b="1" dirty="0">
                <a:solidFill>
                  <a:srgbClr val="0079C2"/>
                </a:solidFill>
                <a:latin typeface="FuturaTCE" panose="00000000000000000012" pitchFamily="2" charset="0"/>
              </a:rPr>
              <a:t>k</a:t>
            </a:r>
            <a:r>
              <a:rPr lang="pl-PL" sz="2800" b="1" dirty="0" smtClean="0">
                <a:solidFill>
                  <a:srgbClr val="0079C2"/>
                </a:solidFill>
                <a:latin typeface="FuturaTCE" panose="00000000000000000012" pitchFamily="2" charset="0"/>
              </a:rPr>
              <a:t>onflikt </a:t>
            </a:r>
            <a:r>
              <a:rPr lang="pl-PL" sz="2800" b="1" dirty="0">
                <a:solidFill>
                  <a:srgbClr val="0079C2"/>
                </a:solidFill>
                <a:latin typeface="FuturaTCE" panose="00000000000000000012" pitchFamily="2" charset="0"/>
              </a:rPr>
              <a:t>zbrojny.</a:t>
            </a:r>
          </a:p>
        </p:txBody>
      </p:sp>
      <p:sp>
        <p:nvSpPr>
          <p:cNvPr id="11" name="Prostokąt 1"/>
          <p:cNvSpPr>
            <a:spLocks noChangeArrowheads="1"/>
          </p:cNvSpPr>
          <p:nvPr/>
        </p:nvSpPr>
        <p:spPr bwMode="auto">
          <a:xfrm>
            <a:off x="2907453" y="4015301"/>
            <a:ext cx="56969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sz="1800" dirty="0">
                <a:latin typeface="FuturaTCE" panose="00000000000000000012" pitchFamily="2" charset="0"/>
              </a:rPr>
              <a:t>Sytuacja w Somalii jest bardzo niestabilna. Trudne warunki, spowodowane wieloletnim konfliktem, wzmaga wymagający klimat regionu. Ludność cywilna potrzebuje pomocy humanitarnej: brakuje stałego dostępu do wody i pożywienia.</a:t>
            </a:r>
            <a:endParaRPr lang="pl-PL" altLang="pl-PL" sz="900" dirty="0">
              <a:solidFill>
                <a:srgbClr val="000000"/>
              </a:solidFill>
              <a:latin typeface="FuturaTCE" panose="0000000000000000001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7286625" y="6500813"/>
            <a:ext cx="17049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pl-PL" sz="900" dirty="0">
              <a:solidFill>
                <a:srgbClr val="006EAC"/>
              </a:solidFill>
              <a:latin typeface="FuturaTCE" pitchFamily="2" charset="0"/>
              <a:ea typeface="+mj-ea"/>
              <a:cs typeface="+mj-cs"/>
            </a:endParaRPr>
          </a:p>
        </p:txBody>
      </p:sp>
      <p:pic>
        <p:nvPicPr>
          <p:cNvPr id="7" name="Symbol zastępczy obrazu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14192" r="47649" b="7059"/>
          <a:stretch/>
        </p:blipFill>
        <p:spPr bwMode="auto">
          <a:xfrm>
            <a:off x="1835696" y="1196752"/>
            <a:ext cx="1440160" cy="5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907500" y="1214466"/>
            <a:ext cx="198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0079C2"/>
                </a:solidFill>
                <a:latin typeface="FuturaTCE" panose="00000000000000000012" pitchFamily="2" charset="0"/>
              </a:rPr>
              <a:t>5 400 000</a:t>
            </a:r>
            <a:endParaRPr lang="pl-PL" sz="3200" b="1" dirty="0">
              <a:solidFill>
                <a:srgbClr val="0079C2"/>
              </a:solidFill>
              <a:latin typeface="FuturaTCE" panose="00000000000000000012" pitchFamily="2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923928" y="2412177"/>
            <a:ext cx="1956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rgbClr val="0079C2"/>
                </a:solidFill>
                <a:latin typeface="FuturaTCE" panose="00000000000000000012" pitchFamily="2" charset="0"/>
              </a:rPr>
              <a:t>2</a:t>
            </a:r>
            <a:r>
              <a:rPr lang="pl-PL" sz="3200" b="1" dirty="0" smtClean="0">
                <a:solidFill>
                  <a:srgbClr val="0079C2"/>
                </a:solidFill>
                <a:latin typeface="FuturaTCE" panose="00000000000000000012" pitchFamily="2" charset="0"/>
              </a:rPr>
              <a:t> </a:t>
            </a:r>
            <a:r>
              <a:rPr lang="pl-PL" sz="3200" b="1" dirty="0">
                <a:solidFill>
                  <a:srgbClr val="0079C2"/>
                </a:solidFill>
                <a:latin typeface="FuturaTCE" panose="00000000000000000012" pitchFamily="2" charset="0"/>
              </a:rPr>
              <a:t>1</a:t>
            </a:r>
            <a:r>
              <a:rPr lang="pl-PL" sz="3200" b="1" dirty="0" smtClean="0">
                <a:solidFill>
                  <a:srgbClr val="0079C2"/>
                </a:solidFill>
                <a:latin typeface="FuturaTCE" panose="00000000000000000012" pitchFamily="2" charset="0"/>
              </a:rPr>
              <a:t>00 000</a:t>
            </a:r>
            <a:endParaRPr lang="pl-PL" sz="3200" b="1" dirty="0">
              <a:solidFill>
                <a:srgbClr val="0079C2"/>
              </a:solidFill>
              <a:latin typeface="FuturaTCE" panose="00000000000000000012" pitchFamily="2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923928" y="3789040"/>
            <a:ext cx="198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rgbClr val="0079C2"/>
                </a:solidFill>
                <a:latin typeface="FuturaTCE" panose="00000000000000000012" pitchFamily="2" charset="0"/>
              </a:rPr>
              <a:t>4</a:t>
            </a:r>
            <a:r>
              <a:rPr lang="pl-PL" sz="3200" b="1" dirty="0" smtClean="0">
                <a:solidFill>
                  <a:srgbClr val="0079C2"/>
                </a:solidFill>
                <a:latin typeface="FuturaTCE" panose="00000000000000000012" pitchFamily="2" charset="0"/>
              </a:rPr>
              <a:t> </a:t>
            </a:r>
            <a:r>
              <a:rPr lang="pl-PL" sz="3200" b="1" dirty="0">
                <a:solidFill>
                  <a:srgbClr val="0079C2"/>
                </a:solidFill>
                <a:latin typeface="FuturaTCE" panose="00000000000000000012" pitchFamily="2" charset="0"/>
              </a:rPr>
              <a:t>3</a:t>
            </a:r>
            <a:r>
              <a:rPr lang="pl-PL" sz="3200" b="1" dirty="0" smtClean="0">
                <a:solidFill>
                  <a:srgbClr val="0079C2"/>
                </a:solidFill>
                <a:latin typeface="FuturaTCE" panose="00000000000000000012" pitchFamily="2" charset="0"/>
              </a:rPr>
              <a:t>00 000</a:t>
            </a:r>
            <a:endParaRPr lang="pl-PL" sz="3200" b="1" dirty="0">
              <a:solidFill>
                <a:srgbClr val="0079C2"/>
              </a:solidFill>
              <a:latin typeface="FuturaTCE" panose="00000000000000000012" pitchFamily="2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923928" y="5301208"/>
            <a:ext cx="198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0079C2"/>
                </a:solidFill>
                <a:latin typeface="FuturaTCE" panose="00000000000000000012" pitchFamily="2" charset="0"/>
              </a:rPr>
              <a:t>5 400 000</a:t>
            </a:r>
            <a:endParaRPr lang="pl-PL" sz="3200" b="1" dirty="0">
              <a:solidFill>
                <a:srgbClr val="0079C2"/>
              </a:solidFill>
              <a:latin typeface="FuturaTCE" panose="00000000000000000012" pitchFamily="2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923928" y="1700808"/>
            <a:ext cx="3322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TCE" panose="00000000000000000012" pitchFamily="2" charset="0"/>
              </a:rPr>
              <a:t>Osób potrzebuje pomocy humanitarnej</a:t>
            </a:r>
            <a:endParaRPr lang="pl-PL" sz="1600" dirty="0">
              <a:solidFill>
                <a:schemeClr val="tx1">
                  <a:lumMod val="50000"/>
                  <a:lumOff val="50000"/>
                </a:schemeClr>
              </a:solidFill>
              <a:latin typeface="FuturaTCE" panose="00000000000000000012" pitchFamily="2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923928" y="2884874"/>
            <a:ext cx="3212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TCE" panose="00000000000000000012" pitchFamily="2" charset="0"/>
              </a:rPr>
              <a:t>Osób wewnętrznie przemieszczonych</a:t>
            </a:r>
            <a:endParaRPr lang="pl-PL" sz="1600" dirty="0">
              <a:solidFill>
                <a:schemeClr val="tx1">
                  <a:lumMod val="50000"/>
                  <a:lumOff val="50000"/>
                </a:schemeClr>
              </a:solidFill>
              <a:latin typeface="FuturaTCE" panose="00000000000000000012" pitchFamily="2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923928" y="4181018"/>
            <a:ext cx="3697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TCE" panose="00000000000000000012" pitchFamily="2" charset="0"/>
              </a:rPr>
              <a:t>Osób nie ma dostępu do bezpiecznej wody</a:t>
            </a:r>
          </a:p>
          <a:p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TCE" panose="00000000000000000012" pitchFamily="2" charset="0"/>
              </a:rPr>
              <a:t>i odpowiednich warunków higienicznych</a:t>
            </a:r>
            <a:endParaRPr lang="pl-PL" sz="1600" dirty="0">
              <a:solidFill>
                <a:schemeClr val="tx1">
                  <a:lumMod val="50000"/>
                  <a:lumOff val="50000"/>
                </a:schemeClr>
              </a:solidFill>
              <a:latin typeface="FuturaTCE" panose="00000000000000000012" pitchFamily="2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923928" y="5754742"/>
            <a:ext cx="3704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TCE" panose="00000000000000000012" pitchFamily="2" charset="0"/>
              </a:rPr>
              <a:t>Osób potrzebuje wsparcia 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TCE" panose="00000000000000000012" pitchFamily="2" charset="0"/>
              </a:rPr>
              <a:t>ż</a:t>
            </a: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TCE" panose="00000000000000000012" pitchFamily="2" charset="0"/>
              </a:rPr>
              <a:t>ywnościowego</a:t>
            </a:r>
            <a:endParaRPr lang="pl-PL" sz="1600" dirty="0">
              <a:solidFill>
                <a:schemeClr val="tx1">
                  <a:lumMod val="50000"/>
                  <a:lumOff val="50000"/>
                </a:schemeClr>
              </a:solidFill>
              <a:latin typeface="FuturaTCE" panose="00000000000000000012" pitchFamily="2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 rot="16200000">
            <a:off x="-2022829" y="3493584"/>
            <a:ext cx="5204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0079C2"/>
                </a:solidFill>
                <a:latin typeface="FuturaTCE" panose="00000000000000000012" pitchFamily="2" charset="0"/>
              </a:rPr>
              <a:t>INFORMACJE O SYTUACJI</a:t>
            </a:r>
            <a:endParaRPr lang="pl-PL" sz="3600" dirty="0">
              <a:solidFill>
                <a:srgbClr val="0079C2"/>
              </a:solidFill>
              <a:latin typeface="FuturaTCE" panose="0000000000000000001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7286625" y="6500813"/>
            <a:ext cx="17049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pl-PL" sz="900" dirty="0">
              <a:solidFill>
                <a:srgbClr val="006EAC"/>
              </a:solidFill>
              <a:latin typeface="FuturaTCE" pitchFamily="2" charset="0"/>
              <a:ea typeface="+mj-ea"/>
              <a:cs typeface="+mj-cs"/>
            </a:endParaRPr>
          </a:p>
        </p:txBody>
      </p:sp>
      <p:pic>
        <p:nvPicPr>
          <p:cNvPr id="6" name="Symbol zastępczy obrazu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1" t="15677" r="8471" b="6883"/>
          <a:stretch/>
        </p:blipFill>
        <p:spPr bwMode="auto">
          <a:xfrm>
            <a:off x="1874416" y="1759787"/>
            <a:ext cx="6264696" cy="494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411760" y="980728"/>
            <a:ext cx="4388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2288C8"/>
                </a:solidFill>
                <a:latin typeface="FuturaTCE" panose="00000000000000000012" pitchFamily="2" charset="0"/>
              </a:rPr>
              <a:t>W Somalii działamy od </a:t>
            </a:r>
            <a:r>
              <a:rPr lang="pl-PL" sz="2400" b="1" dirty="0" smtClean="0">
                <a:solidFill>
                  <a:srgbClr val="2288C8"/>
                </a:solidFill>
                <a:latin typeface="FuturaTCE" panose="00000000000000000012" pitchFamily="2" charset="0"/>
              </a:rPr>
              <a:t>2011</a:t>
            </a:r>
            <a:r>
              <a:rPr lang="pl-PL" sz="2400" dirty="0" smtClean="0">
                <a:solidFill>
                  <a:srgbClr val="2288C8"/>
                </a:solidFill>
                <a:latin typeface="FuturaTCE" panose="00000000000000000012" pitchFamily="2" charset="0"/>
              </a:rPr>
              <a:t> roku.</a:t>
            </a:r>
            <a:endParaRPr lang="pl-PL" sz="2400" dirty="0">
              <a:solidFill>
                <a:srgbClr val="2288C8"/>
              </a:solidFill>
              <a:latin typeface="FuturaTCE" panose="00000000000000000012" pitchFamily="2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 rot="16200000">
            <a:off x="-1249730" y="3493584"/>
            <a:ext cx="3658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0079C2"/>
                </a:solidFill>
                <a:latin typeface="FuturaTCE" panose="00000000000000000012" pitchFamily="2" charset="0"/>
              </a:rPr>
              <a:t>OBSZAR DZIAŁAŃ</a:t>
            </a:r>
            <a:endParaRPr lang="pl-PL" sz="3600" dirty="0">
              <a:solidFill>
                <a:srgbClr val="0079C2"/>
              </a:solidFill>
              <a:latin typeface="FuturaTCE" panose="0000000000000000001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7286625" y="6500813"/>
            <a:ext cx="17049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pl-PL" sz="900" dirty="0">
              <a:solidFill>
                <a:srgbClr val="006EAC"/>
              </a:solidFill>
              <a:latin typeface="FuturaTCE" pitchFamily="2" charset="0"/>
              <a:ea typeface="+mj-ea"/>
              <a:cs typeface="+mj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51520" y="980728"/>
            <a:ext cx="1372083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rgbClr val="0079C2"/>
                </a:solidFill>
                <a:latin typeface="FuturaTCE" panose="00000000000000000012" pitchFamily="2" charset="0"/>
              </a:rPr>
              <a:t>POMOC PAH W 2018 ROKU</a:t>
            </a:r>
          </a:p>
          <a:p>
            <a:endParaRPr lang="pl-PL" sz="3600" dirty="0">
              <a:solidFill>
                <a:srgbClr val="0079C2"/>
              </a:solidFill>
              <a:latin typeface="FuturaTCE" panose="00000000000000000012" pitchFamily="2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79C2"/>
                </a:solidFill>
                <a:latin typeface="FuturaTCE" panose="00000000000000000012" pitchFamily="2" charset="0"/>
              </a:rPr>
              <a:t>Pomogliśmy </a:t>
            </a:r>
            <a:r>
              <a:rPr lang="pl-PL" sz="2000" b="1" dirty="0" smtClean="0">
                <a:solidFill>
                  <a:srgbClr val="0079C2"/>
                </a:solidFill>
                <a:latin typeface="FuturaTCE" panose="00000000000000000012" pitchFamily="2" charset="0"/>
              </a:rPr>
              <a:t>270 000 </a:t>
            </a:r>
            <a:r>
              <a:rPr lang="pl-PL" sz="2000" dirty="0" smtClean="0">
                <a:solidFill>
                  <a:srgbClr val="0079C2"/>
                </a:solidFill>
                <a:latin typeface="FuturaTCE" panose="00000000000000000012" pitchFamily="2" charset="0"/>
              </a:rPr>
              <a:t>osobom.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79C2"/>
                </a:solidFill>
                <a:latin typeface="FuturaTCE" panose="00000000000000000012" pitchFamily="2" charset="0"/>
              </a:rPr>
              <a:t>Zbudowaliśmy </a:t>
            </a:r>
            <a:r>
              <a:rPr lang="pl-PL" sz="2000" b="1" dirty="0" smtClean="0">
                <a:solidFill>
                  <a:srgbClr val="0079C2"/>
                </a:solidFill>
                <a:latin typeface="FuturaTCE" panose="00000000000000000012" pitchFamily="2" charset="0"/>
              </a:rPr>
              <a:t>860</a:t>
            </a:r>
            <a:r>
              <a:rPr lang="pl-PL" sz="2000" dirty="0" smtClean="0">
                <a:solidFill>
                  <a:srgbClr val="0079C2"/>
                </a:solidFill>
                <a:latin typeface="FuturaTCE" panose="00000000000000000012" pitchFamily="2" charset="0"/>
              </a:rPr>
              <a:t> </a:t>
            </a:r>
            <a:r>
              <a:rPr lang="pl-PL" sz="2000" dirty="0">
                <a:solidFill>
                  <a:srgbClr val="0079C2"/>
                </a:solidFill>
                <a:latin typeface="FuturaTCE" panose="00000000000000000012" pitchFamily="2" charset="0"/>
              </a:rPr>
              <a:t>latryn </a:t>
            </a:r>
            <a:r>
              <a:rPr lang="pl-PL" sz="2000" dirty="0" smtClean="0">
                <a:solidFill>
                  <a:srgbClr val="0079C2"/>
                </a:solidFill>
                <a:latin typeface="FuturaTCE" panose="00000000000000000012" pitchFamily="2" charset="0"/>
              </a:rPr>
              <a:t>awaryjnych dla </a:t>
            </a:r>
            <a:r>
              <a:rPr lang="pl-PL" sz="2000" dirty="0">
                <a:solidFill>
                  <a:srgbClr val="0079C2"/>
                </a:solidFill>
                <a:latin typeface="FuturaTCE" panose="00000000000000000012" pitchFamily="2" charset="0"/>
              </a:rPr>
              <a:t>nowo wysiedlonych </a:t>
            </a:r>
            <a:r>
              <a:rPr lang="pl-PL" sz="2000" dirty="0" smtClean="0">
                <a:solidFill>
                  <a:srgbClr val="0079C2"/>
                </a:solidFill>
                <a:latin typeface="FuturaTCE" panose="00000000000000000012" pitchFamily="2" charset="0"/>
              </a:rPr>
              <a:t>populacji.</a:t>
            </a:r>
            <a:endParaRPr lang="pl-PL" sz="2000" dirty="0">
              <a:solidFill>
                <a:srgbClr val="0079C2"/>
              </a:solidFill>
              <a:latin typeface="FuturaTCE" panose="00000000000000000012" pitchFamily="2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79C2"/>
                </a:solidFill>
                <a:latin typeface="FuturaTCE" panose="00000000000000000012" pitchFamily="2" charset="0"/>
              </a:rPr>
              <a:t>Zbudowaliśmy i odnowiliśmy infrastrukturę wodną (w </a:t>
            </a:r>
            <a:r>
              <a:rPr lang="pl-PL" sz="2000" dirty="0">
                <a:solidFill>
                  <a:srgbClr val="0079C2"/>
                </a:solidFill>
                <a:latin typeface="FuturaTCE" panose="00000000000000000012" pitchFamily="2" charset="0"/>
              </a:rPr>
              <a:t>obozach dla </a:t>
            </a:r>
            <a:r>
              <a:rPr lang="pl-PL" sz="2000" dirty="0" smtClean="0">
                <a:solidFill>
                  <a:srgbClr val="0079C2"/>
                </a:solidFill>
                <a:latin typeface="FuturaTCE" panose="00000000000000000012" pitchFamily="2" charset="0"/>
              </a:rPr>
              <a:t>uchodźców, </a:t>
            </a:r>
            <a:br>
              <a:rPr lang="pl-PL" sz="2000" dirty="0" smtClean="0">
                <a:solidFill>
                  <a:srgbClr val="0079C2"/>
                </a:solidFill>
                <a:latin typeface="FuturaTCE" panose="00000000000000000012" pitchFamily="2" charset="0"/>
              </a:rPr>
            </a:br>
            <a:r>
              <a:rPr lang="pl-PL" sz="2000" dirty="0" smtClean="0">
                <a:solidFill>
                  <a:srgbClr val="0079C2"/>
                </a:solidFill>
                <a:latin typeface="FuturaTCE" panose="00000000000000000012" pitchFamily="2" charset="0"/>
              </a:rPr>
              <a:t>społecznościach </a:t>
            </a:r>
            <a:r>
              <a:rPr lang="pl-PL" sz="2000" dirty="0">
                <a:solidFill>
                  <a:srgbClr val="0079C2"/>
                </a:solidFill>
                <a:latin typeface="FuturaTCE" panose="00000000000000000012" pitchFamily="2" charset="0"/>
              </a:rPr>
              <a:t>wiejskich, szkołach </a:t>
            </a:r>
            <a:r>
              <a:rPr lang="pl-PL" sz="2000" dirty="0" smtClean="0">
                <a:solidFill>
                  <a:srgbClr val="0079C2"/>
                </a:solidFill>
                <a:latin typeface="FuturaTCE" panose="00000000000000000012" pitchFamily="2" charset="0"/>
              </a:rPr>
              <a:t>i centrach medycznych).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79C2"/>
                </a:solidFill>
                <a:latin typeface="FuturaTCE" panose="00000000000000000012" pitchFamily="2" charset="0"/>
              </a:rPr>
              <a:t>Zapewniliśmy </a:t>
            </a:r>
            <a:r>
              <a:rPr lang="pl-PL" sz="2000" dirty="0" smtClean="0">
                <a:solidFill>
                  <a:srgbClr val="0079C2"/>
                </a:solidFill>
                <a:latin typeface="FuturaTCE" panose="00000000000000000012" pitchFamily="2" charset="0"/>
              </a:rPr>
              <a:t>codzienną </a:t>
            </a:r>
            <a:r>
              <a:rPr lang="pl-PL" sz="2000" dirty="0">
                <a:solidFill>
                  <a:srgbClr val="0079C2"/>
                </a:solidFill>
                <a:latin typeface="FuturaTCE" panose="00000000000000000012" pitchFamily="2" charset="0"/>
              </a:rPr>
              <a:t>wodę dla ponad </a:t>
            </a:r>
            <a:r>
              <a:rPr lang="pl-PL" sz="2000" b="1" dirty="0">
                <a:solidFill>
                  <a:srgbClr val="0079C2"/>
                </a:solidFill>
                <a:latin typeface="FuturaTCE" panose="00000000000000000012" pitchFamily="2" charset="0"/>
              </a:rPr>
              <a:t>115 000 </a:t>
            </a:r>
            <a:r>
              <a:rPr lang="pl-PL" sz="2000" dirty="0" smtClean="0">
                <a:solidFill>
                  <a:srgbClr val="0079C2"/>
                </a:solidFill>
                <a:latin typeface="FuturaTCE" panose="00000000000000000012" pitchFamily="2" charset="0"/>
              </a:rPr>
              <a:t>osób.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79C2"/>
                </a:solidFill>
                <a:latin typeface="FuturaTCE" panose="00000000000000000012" pitchFamily="2" charset="0"/>
              </a:rPr>
              <a:t>Zapewniliśmy miesięczne </a:t>
            </a:r>
            <a:r>
              <a:rPr lang="pl-PL" sz="2000" dirty="0">
                <a:solidFill>
                  <a:srgbClr val="0079C2"/>
                </a:solidFill>
                <a:latin typeface="FuturaTCE" panose="00000000000000000012" pitchFamily="2" charset="0"/>
              </a:rPr>
              <a:t>przelewy </a:t>
            </a:r>
            <a:r>
              <a:rPr lang="pl-PL" sz="2000" dirty="0" smtClean="0">
                <a:solidFill>
                  <a:srgbClr val="0079C2"/>
                </a:solidFill>
                <a:latin typeface="FuturaTCE" panose="00000000000000000012" pitchFamily="2" charset="0"/>
              </a:rPr>
              <a:t>pieniężne dla </a:t>
            </a:r>
            <a:r>
              <a:rPr lang="pl-PL" sz="2000" b="1" dirty="0">
                <a:solidFill>
                  <a:srgbClr val="0079C2"/>
                </a:solidFill>
                <a:latin typeface="FuturaTCE" panose="00000000000000000012" pitchFamily="2" charset="0"/>
              </a:rPr>
              <a:t>524</a:t>
            </a:r>
            <a:r>
              <a:rPr lang="pl-PL" sz="2000" dirty="0">
                <a:solidFill>
                  <a:srgbClr val="0079C2"/>
                </a:solidFill>
                <a:latin typeface="FuturaTCE" panose="00000000000000000012" pitchFamily="2" charset="0"/>
              </a:rPr>
              <a:t> </a:t>
            </a:r>
            <a:r>
              <a:rPr lang="pl-PL" sz="2000" dirty="0" smtClean="0">
                <a:solidFill>
                  <a:srgbClr val="0079C2"/>
                </a:solidFill>
                <a:latin typeface="FuturaTCE" panose="00000000000000000012" pitchFamily="2" charset="0"/>
              </a:rPr>
              <a:t>rodzin.</a:t>
            </a:r>
            <a:endParaRPr lang="pl-PL" sz="2000" dirty="0">
              <a:solidFill>
                <a:srgbClr val="0079C2"/>
              </a:solidFill>
              <a:latin typeface="FuturaTCE" panose="0000000000000000001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7286625" y="6500813"/>
            <a:ext cx="17049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pl-PL" sz="900" dirty="0">
              <a:solidFill>
                <a:srgbClr val="006EAC"/>
              </a:solidFill>
              <a:latin typeface="FuturaTCE" pitchFamily="2" charset="0"/>
              <a:ea typeface="+mj-ea"/>
              <a:cs typeface="+mj-cs"/>
            </a:endParaRPr>
          </a:p>
        </p:txBody>
      </p:sp>
      <p:sp>
        <p:nvSpPr>
          <p:cNvPr id="22531" name="pole tekstowe 7"/>
          <p:cNvSpPr txBox="1">
            <a:spLocks noChangeArrowheads="1"/>
          </p:cNvSpPr>
          <p:nvPr/>
        </p:nvSpPr>
        <p:spPr bwMode="auto">
          <a:xfrm>
            <a:off x="611188" y="6142038"/>
            <a:ext cx="33131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 altLang="pl-PL" sz="1200" dirty="0">
                <a:latin typeface="FuturaTCE" panose="00000000000000000012" pitchFamily="2" charset="0"/>
              </a:rPr>
              <a:t>Somalia </a:t>
            </a:r>
            <a:r>
              <a:rPr lang="pl-PL" altLang="pl-PL" sz="1200" dirty="0" smtClean="0">
                <a:latin typeface="FuturaTCE" panose="00000000000000000012" pitchFamily="2" charset="0"/>
              </a:rPr>
              <a:t>2017. </a:t>
            </a:r>
            <a:r>
              <a:rPr lang="pl-PL" altLang="pl-PL" sz="1200" dirty="0">
                <a:latin typeface="FuturaTCE" panose="00000000000000000012" pitchFamily="2" charset="0"/>
              </a:rPr>
              <a:t>Fot. </a:t>
            </a:r>
            <a:r>
              <a:rPr lang="pl-PL" altLang="pl-PL" sz="1200" dirty="0" smtClean="0">
                <a:latin typeface="FuturaTCE" panose="00000000000000000012" pitchFamily="2" charset="0"/>
              </a:rPr>
              <a:t>Jacek Pawlicki</a:t>
            </a:r>
            <a:endParaRPr lang="pl-PL" altLang="pl-PL" sz="1200" dirty="0">
              <a:latin typeface="FuturaTCE" panose="00000000000000000012" pitchFamily="2" charset="0"/>
            </a:endParaRPr>
          </a:p>
        </p:txBody>
      </p:sp>
      <p:sp>
        <p:nvSpPr>
          <p:cNvPr id="22533" name="Prostokąt 1"/>
          <p:cNvSpPr>
            <a:spLocks noChangeArrowheads="1"/>
          </p:cNvSpPr>
          <p:nvPr/>
        </p:nvSpPr>
        <p:spPr bwMode="auto">
          <a:xfrm>
            <a:off x="611188" y="6362700"/>
            <a:ext cx="792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 dirty="0" smtClean="0">
                <a:latin typeface="FuturaTCE" panose="00000000000000000012" pitchFamily="2" charset="0"/>
              </a:rPr>
              <a:t>Osoby wewnętrznie przemieszczone otrzymują granty pieniężne. W Somalii dokonuje się płatności za pomocą telefonu komórkowego. Na zdjęciu dystrybucja telefonów komórkowych.  </a:t>
            </a:r>
            <a:endParaRPr lang="pl-PL" altLang="pl-PL" sz="1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395536" y="836712"/>
            <a:ext cx="8316416" cy="528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7286625" y="6500813"/>
            <a:ext cx="17049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pl-PL" sz="900" dirty="0">
              <a:solidFill>
                <a:srgbClr val="006EAC"/>
              </a:solidFill>
              <a:latin typeface="FuturaTCE" pitchFamily="2" charset="0"/>
              <a:ea typeface="+mj-ea"/>
              <a:cs typeface="+mj-cs"/>
            </a:endParaRPr>
          </a:p>
        </p:txBody>
      </p:sp>
      <p:sp>
        <p:nvSpPr>
          <p:cNvPr id="30723" name="pole tekstowe 7"/>
          <p:cNvSpPr txBox="1">
            <a:spLocks noChangeArrowheads="1"/>
          </p:cNvSpPr>
          <p:nvPr/>
        </p:nvSpPr>
        <p:spPr bwMode="auto">
          <a:xfrm>
            <a:off x="638175" y="6059488"/>
            <a:ext cx="5446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 altLang="pl-PL" sz="1200" dirty="0">
                <a:latin typeface="FuturaTCE" panose="00000000000000000012" pitchFamily="2" charset="0"/>
              </a:rPr>
              <a:t>Somalia 2013. Fot. PAH/Anna Grzybowska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200" dirty="0">
              <a:latin typeface="FuturaTCE" panose="00000000000000000012" pitchFamily="2" charset="0"/>
            </a:endParaRPr>
          </a:p>
        </p:txBody>
      </p:sp>
      <p:pic>
        <p:nvPicPr>
          <p:cNvPr id="30724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873125"/>
            <a:ext cx="7780338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Prostokąt 1"/>
          <p:cNvSpPr>
            <a:spLocks noChangeArrowheads="1"/>
          </p:cNvSpPr>
          <p:nvPr/>
        </p:nvSpPr>
        <p:spPr bwMode="auto">
          <a:xfrm>
            <a:off x="638175" y="6237288"/>
            <a:ext cx="8353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 dirty="0">
                <a:solidFill>
                  <a:srgbClr val="000000"/>
                </a:solidFill>
                <a:latin typeface="FuturaTCE" panose="00000000000000000012" pitchFamily="2" charset="0"/>
              </a:rPr>
              <a:t>Kwestia higieny u dziewcząt i kobiet, mimo, że dotyczy to połowy populacji, jest często tematem tabu. W związku z potrzebą zachowania higieny w czasie menstruacji, wiele dziewcząt w wieku szkolnym woli opuścić kilka dni w szkole, jeśli nie jest tam zapewniona oddzielna toaleta lub nie ma dostępu do wody.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7286625" y="6500813"/>
            <a:ext cx="17049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pl-PL" sz="900" dirty="0">
              <a:solidFill>
                <a:srgbClr val="006EAC"/>
              </a:solidFill>
              <a:latin typeface="FuturaTCE" pitchFamily="2" charset="0"/>
              <a:ea typeface="+mj-ea"/>
              <a:cs typeface="+mj-cs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7740352" cy="5170555"/>
          </a:xfrm>
          <a:prstGeom prst="rect">
            <a:avLst/>
          </a:prstGeom>
        </p:spPr>
      </p:pic>
      <p:sp>
        <p:nvSpPr>
          <p:cNvPr id="9" name="pole tekstowe 7"/>
          <p:cNvSpPr txBox="1">
            <a:spLocks noChangeArrowheads="1"/>
          </p:cNvSpPr>
          <p:nvPr/>
        </p:nvSpPr>
        <p:spPr bwMode="auto">
          <a:xfrm>
            <a:off x="638175" y="6059488"/>
            <a:ext cx="5446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 altLang="pl-PL" sz="1200" dirty="0">
                <a:latin typeface="FuturaTCE" panose="00000000000000000012" pitchFamily="2" charset="0"/>
              </a:rPr>
              <a:t>Somalia </a:t>
            </a:r>
            <a:r>
              <a:rPr lang="pl-PL" altLang="pl-PL" sz="1200" dirty="0" smtClean="0">
                <a:latin typeface="FuturaTCE" panose="00000000000000000012" pitchFamily="2" charset="0"/>
              </a:rPr>
              <a:t>2017. </a:t>
            </a:r>
            <a:r>
              <a:rPr lang="pl-PL" altLang="pl-PL" sz="1200" dirty="0">
                <a:latin typeface="FuturaTCE" panose="00000000000000000012" pitchFamily="2" charset="0"/>
              </a:rPr>
              <a:t>Fot. </a:t>
            </a:r>
            <a:r>
              <a:rPr lang="pl-PL" altLang="pl-PL" sz="1200" dirty="0" smtClean="0">
                <a:latin typeface="FuturaTCE" panose="00000000000000000012" pitchFamily="2" charset="0"/>
              </a:rPr>
              <a:t>Maciej Moskwa</a:t>
            </a:r>
            <a:endParaRPr lang="pl-PL" altLang="pl-PL" sz="1200" dirty="0">
              <a:latin typeface="FuturaTCE" panose="00000000000000000012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200" dirty="0">
              <a:latin typeface="FuturaTCE" panose="00000000000000000012" pitchFamily="2" charset="0"/>
            </a:endParaRPr>
          </a:p>
        </p:txBody>
      </p:sp>
      <p:sp>
        <p:nvSpPr>
          <p:cNvPr id="10" name="Prostokąt 1"/>
          <p:cNvSpPr>
            <a:spLocks noChangeArrowheads="1"/>
          </p:cNvSpPr>
          <p:nvPr/>
        </p:nvSpPr>
        <p:spPr bwMode="auto">
          <a:xfrm>
            <a:off x="638175" y="6237288"/>
            <a:ext cx="835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 dirty="0" smtClean="0">
                <a:solidFill>
                  <a:srgbClr val="000000"/>
                </a:solidFill>
                <a:latin typeface="FuturaTCE" panose="00000000000000000012" pitchFamily="2" charset="0"/>
              </a:rPr>
              <a:t>W Szkole Dame </a:t>
            </a:r>
            <a:r>
              <a:rPr lang="pl-PL" altLang="pl-PL" sz="1200" dirty="0" err="1" smtClean="0">
                <a:solidFill>
                  <a:srgbClr val="000000"/>
                </a:solidFill>
                <a:latin typeface="FuturaTCE" panose="00000000000000000012" pitchFamily="2" charset="0"/>
              </a:rPr>
              <a:t>Yasin</a:t>
            </a:r>
            <a:r>
              <a:rPr lang="pl-PL" altLang="pl-PL" sz="1200" dirty="0" smtClean="0">
                <a:solidFill>
                  <a:srgbClr val="000000"/>
                </a:solidFill>
                <a:latin typeface="FuturaTCE" panose="00000000000000000012" pitchFamily="2" charset="0"/>
              </a:rPr>
              <a:t> </a:t>
            </a:r>
            <a:r>
              <a:rPr lang="pl-PL" altLang="pl-PL" sz="1200" dirty="0" err="1" smtClean="0">
                <a:solidFill>
                  <a:srgbClr val="000000"/>
                </a:solidFill>
                <a:latin typeface="FuturaTCE" panose="00000000000000000012" pitchFamily="2" charset="0"/>
              </a:rPr>
              <a:t>Artan</a:t>
            </a:r>
            <a:r>
              <a:rPr lang="pl-PL" altLang="pl-PL" sz="1200" dirty="0" smtClean="0">
                <a:solidFill>
                  <a:srgbClr val="000000"/>
                </a:solidFill>
                <a:latin typeface="FuturaTCE" panose="00000000000000000012" pitchFamily="2" charset="0"/>
              </a:rPr>
              <a:t> wybudowaliśmy latryny i punkty mycia rąk.</a:t>
            </a:r>
            <a:endParaRPr lang="pl-PL" altLang="pl-PL" sz="1200" dirty="0">
              <a:solidFill>
                <a:srgbClr val="000000"/>
              </a:solidFill>
              <a:latin typeface="FuturaTCE" panose="0000000000000000001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11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7286625" y="6500813"/>
            <a:ext cx="17049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pl-PL" sz="900" dirty="0">
              <a:solidFill>
                <a:srgbClr val="006EAC"/>
              </a:solidFill>
              <a:latin typeface="FuturaTCE" pitchFamily="2" charset="0"/>
              <a:ea typeface="+mj-ea"/>
              <a:cs typeface="+mj-cs"/>
            </a:endParaRPr>
          </a:p>
        </p:txBody>
      </p:sp>
      <p:sp>
        <p:nvSpPr>
          <p:cNvPr id="9" name="pole tekstowe 7"/>
          <p:cNvSpPr txBox="1">
            <a:spLocks noChangeArrowheads="1"/>
          </p:cNvSpPr>
          <p:nvPr/>
        </p:nvSpPr>
        <p:spPr bwMode="auto">
          <a:xfrm>
            <a:off x="638175" y="6059488"/>
            <a:ext cx="5446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 altLang="pl-PL" sz="1200" dirty="0">
                <a:latin typeface="FuturaTCE" panose="00000000000000000012" pitchFamily="2" charset="0"/>
              </a:rPr>
              <a:t>Somalia </a:t>
            </a:r>
            <a:r>
              <a:rPr lang="pl-PL" altLang="pl-PL" sz="1200" dirty="0" smtClean="0">
                <a:latin typeface="FuturaTCE" panose="00000000000000000012" pitchFamily="2" charset="0"/>
              </a:rPr>
              <a:t>2017. </a:t>
            </a:r>
            <a:r>
              <a:rPr lang="pl-PL" altLang="pl-PL" sz="1200" dirty="0">
                <a:latin typeface="FuturaTCE" panose="00000000000000000012" pitchFamily="2" charset="0"/>
              </a:rPr>
              <a:t>Fot. </a:t>
            </a:r>
            <a:r>
              <a:rPr lang="pl-PL" altLang="pl-PL" sz="1200" dirty="0" smtClean="0">
                <a:latin typeface="FuturaTCE" panose="00000000000000000012" pitchFamily="2" charset="0"/>
              </a:rPr>
              <a:t>PAH</a:t>
            </a:r>
            <a:endParaRPr lang="pl-PL" altLang="pl-PL" sz="1200" dirty="0">
              <a:latin typeface="FuturaTCE" panose="00000000000000000012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200" dirty="0">
              <a:latin typeface="FuturaTCE" panose="00000000000000000012" pitchFamily="2" charset="0"/>
            </a:endParaRPr>
          </a:p>
        </p:txBody>
      </p:sp>
      <p:sp>
        <p:nvSpPr>
          <p:cNvPr id="10" name="Prostokąt 1"/>
          <p:cNvSpPr>
            <a:spLocks noChangeArrowheads="1"/>
          </p:cNvSpPr>
          <p:nvPr/>
        </p:nvSpPr>
        <p:spPr bwMode="auto">
          <a:xfrm>
            <a:off x="638175" y="6237288"/>
            <a:ext cx="8353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sz="1200" dirty="0">
                <a:latin typeface="FuturaTCE" panose="00000000000000000012" pitchFamily="2" charset="0"/>
              </a:rPr>
              <a:t>R</a:t>
            </a:r>
            <a:r>
              <a:rPr lang="pl-PL" sz="1200" dirty="0" smtClean="0">
                <a:latin typeface="FuturaTCE" panose="00000000000000000012" pitchFamily="2" charset="0"/>
              </a:rPr>
              <a:t>ozdajemy </a:t>
            </a:r>
            <a:r>
              <a:rPr lang="pl-PL" sz="1200" dirty="0">
                <a:latin typeface="FuturaTCE" panose="00000000000000000012" pitchFamily="2" charset="0"/>
              </a:rPr>
              <a:t>pakiety higieniczne, szkolimy ich również z zakresu dobrych praktyk higienicznych – dzięki temu mogą skuteczniej dbać o zachowanie bezpieczeństwa higienicznego w trudnych warunkach z ograniczonym dostępem do wody</a:t>
            </a:r>
            <a:r>
              <a:rPr lang="pl-PL" sz="1200" dirty="0" smtClean="0">
                <a:latin typeface="FuturaTCE" panose="00000000000000000012" pitchFamily="2" charset="0"/>
              </a:rPr>
              <a:t>. Na zdjęciu Kampania promowania higieny w obozach dla osób wewnętrznie przemieszczonych. </a:t>
            </a:r>
            <a:endParaRPr lang="pl-PL" altLang="pl-PL" sz="600" dirty="0">
              <a:solidFill>
                <a:srgbClr val="000000"/>
              </a:solidFill>
              <a:latin typeface="FuturaTCE" panose="00000000000000000012" pitchFamily="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6"/>
          <a:stretch/>
        </p:blipFill>
        <p:spPr>
          <a:xfrm>
            <a:off x="611560" y="836712"/>
            <a:ext cx="7966273" cy="523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_PAH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dan_kwiatek" id="{4CC6F7D1-E09B-4E69-A24B-D399DB8D0846}" vid="{744EE9F8-4B56-4B96-9C82-B83EE0F6808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somalia_kwiatek</Template>
  <TotalTime>276</TotalTime>
  <Words>605</Words>
  <Application>Microsoft Office PowerPoint</Application>
  <PresentationFormat>Pokaz na ekranie (4:3)</PresentationFormat>
  <Paragraphs>73</Paragraphs>
  <Slides>18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FuturaTCE</vt:lpstr>
      <vt:lpstr>Prezentacja_PAH</vt:lpstr>
      <vt:lpstr>ZAMIAST KWIATKA NIOSĘ POMOC    GALERIA ZDJĘĆ Z DZIAŁAŃ  POLSKIEJ AKCJI HUMANITARNEJ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Polska Akcja Humanitarna, al. Solidarności 78A, 00-145 Warszawa, www.pah.org.pl/edukuj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ZAMIAST KWIATKA NIOSĘ POMOC    GALERIA ZDJĘĆ Z DZIAŁAŃ  POLSKIEJ AKCJI HUMANITARNEJ</dc:title>
  <dc:creator>Złotorowicz, Sabina</dc:creator>
  <cp:lastModifiedBy>Złotorowicz, Sabina</cp:lastModifiedBy>
  <cp:revision>28</cp:revision>
  <dcterms:created xsi:type="dcterms:W3CDTF">2018-06-07T11:40:26Z</dcterms:created>
  <dcterms:modified xsi:type="dcterms:W3CDTF">2019-05-16T14:57:54Z</dcterms:modified>
</cp:coreProperties>
</file>